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2"/>
  </p:notesMasterIdLst>
  <p:handoutMasterIdLst>
    <p:handoutMasterId r:id="rId23"/>
  </p:handoutMasterIdLst>
  <p:sldIdLst>
    <p:sldId id="268" r:id="rId3"/>
    <p:sldId id="272" r:id="rId4"/>
    <p:sldId id="273" r:id="rId5"/>
    <p:sldId id="274" r:id="rId6"/>
    <p:sldId id="275" r:id="rId7"/>
    <p:sldId id="276" r:id="rId8"/>
    <p:sldId id="277" r:id="rId9"/>
    <p:sldId id="279" r:id="rId10"/>
    <p:sldId id="280" r:id="rId11"/>
    <p:sldId id="278" r:id="rId12"/>
    <p:sldId id="281" r:id="rId13"/>
    <p:sldId id="282" r:id="rId14"/>
    <p:sldId id="283" r:id="rId15"/>
    <p:sldId id="284" r:id="rId16"/>
    <p:sldId id="285" r:id="rId17"/>
    <p:sldId id="286" r:id="rId18"/>
    <p:sldId id="287" r:id="rId19"/>
    <p:sldId id="288" r:id="rId20"/>
    <p:sldId id="270" r:id="rId21"/>
  </p:sldIdLst>
  <p:sldSz cx="9144000" cy="6858000" type="screen4x3"/>
  <p:notesSz cx="6858000" cy="9144000"/>
  <p:embeddedFontLst>
    <p:embeddedFont>
      <p:font typeface="Roboto" panose="02000000000000000000" pitchFamily="2" charset="0"/>
      <p:regular r:id="rId24"/>
      <p:bold r:id="rId25"/>
      <p:italic r:id="rId26"/>
      <p:boldItalic r:id="rId27"/>
    </p:embeddedFont>
    <p:embeddedFont>
      <p:font typeface="Twinkl"/>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105"/>
    <a:srgbClr val="21A6F9"/>
    <a:srgbClr val="4DB1E3"/>
    <a:srgbClr val="E34192"/>
    <a:srgbClr val="18A0DB"/>
    <a:srgbClr val="DE1E5A"/>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8" autoAdjust="0"/>
    <p:restoredTop sz="94660"/>
  </p:normalViewPr>
  <p:slideViewPr>
    <p:cSldViewPr snapToGrid="0" showGuides="1">
      <p:cViewPr varScale="1">
        <p:scale>
          <a:sx n="63" d="100"/>
          <a:sy n="63" d="100"/>
        </p:scale>
        <p:origin x="1364" y="5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04/11/2024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s Edi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55650" y="1687180"/>
            <a:ext cx="7643458" cy="1571953"/>
            <a:chOff x="744892" y="3707365"/>
            <a:chExt cx="7643458" cy="1571953"/>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212665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Editable Disclaimer</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297993"/>
            </a:xfrm>
            <a:prstGeom prst="rect">
              <a:avLst/>
            </a:prstGeom>
            <a:solidFill>
              <a:schemeClr val="bg1"/>
            </a:solidFill>
            <a:ln w="19050">
              <a:solidFill>
                <a:srgbClr val="18A0DB"/>
              </a:solidFill>
            </a:ln>
          </p:spPr>
          <p:txBody>
            <a:bodyPr wrap="square" lIns="216000" tIns="216000" rIns="216000" bIns="216000">
              <a:spAutoFit/>
            </a:bodyPr>
            <a:lstStyle/>
            <a:p>
              <a:r>
                <a:rPr lang="en-US" sz="1400" dirty="0">
                  <a:latin typeface="Roboto" panose="02000000000000000000" pitchFamily="2" charset="0"/>
                  <a:ea typeface="Roboto" panose="02000000000000000000" pitchFamily="2" charset="0"/>
                </a:rPr>
                <a:t>This resource is editable and can be adapted to meet the needs of different learners. Twinkl cannot be held responsible for any changes made once a resource has been downloaded. Please be aware that this content may have been edited and therefore may no longer reflect our values.</a:t>
              </a:r>
              <a:endParaRPr lang="en-GB" sz="14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19CE7F5C-4FD1-022B-5F46-46BEDEE4DBB5}"/>
              </a:ext>
            </a:extLst>
          </p:cNvPr>
          <p:cNvGrpSpPr/>
          <p:nvPr userDrawn="1"/>
        </p:nvGrpSpPr>
        <p:grpSpPr>
          <a:xfrm>
            <a:off x="755650" y="3472848"/>
            <a:ext cx="7643458" cy="1787397"/>
            <a:chOff x="744892" y="3707365"/>
            <a:chExt cx="7643458" cy="1787397"/>
          </a:xfrm>
        </p:grpSpPr>
        <p:sp>
          <p:nvSpPr>
            <p:cNvPr id="3" name="Rectangle 2">
              <a:extLst>
                <a:ext uri="{FF2B5EF4-FFF2-40B4-BE49-F238E27FC236}">
                  <a16:creationId xmlns:a16="http://schemas.microsoft.com/office/drawing/2014/main" id="{5E4191A1-F155-ACDF-0078-D0B599C5C500}"/>
                </a:ext>
              </a:extLst>
            </p:cNvPr>
            <p:cNvSpPr/>
            <p:nvPr/>
          </p:nvSpPr>
          <p:spPr>
            <a:xfrm>
              <a:off x="744892" y="3707365"/>
              <a:ext cx="1004139"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Content</a:t>
              </a:r>
            </a:p>
          </p:txBody>
        </p:sp>
        <p:sp>
          <p:nvSpPr>
            <p:cNvPr id="4" name="Rectangle 3">
              <a:extLst>
                <a:ext uri="{FF2B5EF4-FFF2-40B4-BE49-F238E27FC236}">
                  <a16:creationId xmlns:a16="http://schemas.microsoft.com/office/drawing/2014/main" id="{B91164EE-898D-E4D4-410A-D67747334613}"/>
                </a:ext>
              </a:extLst>
            </p:cNvPr>
            <p:cNvSpPr/>
            <p:nvPr/>
          </p:nvSpPr>
          <p:spPr>
            <a:xfrm>
              <a:off x="755650" y="3981325"/>
              <a:ext cx="7632700" cy="1513437"/>
            </a:xfrm>
            <a:prstGeom prst="rect">
              <a:avLst/>
            </a:prstGeom>
            <a:solidFill>
              <a:schemeClr val="bg1"/>
            </a:solidFill>
            <a:ln w="19050">
              <a:solidFill>
                <a:srgbClr val="18A0DB"/>
              </a:solidFill>
            </a:ln>
          </p:spPr>
          <p:txBody>
            <a:bodyPr wrap="square" lIns="216000" tIns="216000" rIns="216000" bIns="216000">
              <a:spAutoFit/>
            </a:bodyPr>
            <a:lstStyle/>
            <a:p>
              <a:r>
                <a:rPr lang="en-US" sz="1400" b="0" i="0" dirty="0">
                  <a:solidFill>
                    <a:srgbClr val="444746"/>
                  </a:solidFill>
                  <a:effectLst/>
                  <a:latin typeface="Roboto" panose="02000000000000000000" pitchFamily="2" charset="0"/>
                  <a:ea typeface="Roboto" panose="02000000000000000000" pitchFamily="2" charset="0"/>
                </a:rPr>
                <a:t>This resource is designed to support teaching on or around the First World War.</a:t>
              </a:r>
              <a:br>
                <a:rPr lang="en-US" sz="1400" dirty="0">
                  <a:latin typeface="Roboto" panose="02000000000000000000" pitchFamily="2" charset="0"/>
                  <a:ea typeface="Roboto" panose="02000000000000000000" pitchFamily="2" charset="0"/>
                </a:rPr>
              </a:br>
              <a:r>
                <a:rPr lang="en-US" sz="1400" b="0" i="0" dirty="0">
                  <a:solidFill>
                    <a:srgbClr val="444746"/>
                  </a:solidFill>
                  <a:effectLst/>
                  <a:latin typeface="Roboto" panose="02000000000000000000" pitchFamily="2" charset="0"/>
                  <a:ea typeface="Roboto" panose="02000000000000000000" pitchFamily="2" charset="0"/>
                </a:rPr>
                <a:t>Please be aware that it may not be appropriate for the learners in your class to freely research further into this topic due to the harrowing information and images freely available on the </a:t>
              </a:r>
              <a:r>
                <a:rPr lang="en-US" sz="1400" b="0" i="0" dirty="0" err="1">
                  <a:solidFill>
                    <a:srgbClr val="444746"/>
                  </a:solidFill>
                  <a:effectLst/>
                  <a:latin typeface="Roboto" panose="02000000000000000000" pitchFamily="2" charset="0"/>
                  <a:ea typeface="Roboto" panose="02000000000000000000" pitchFamily="2" charset="0"/>
                </a:rPr>
                <a:t>Internet.Know</a:t>
              </a:r>
              <a:r>
                <a:rPr lang="en-US" sz="1400" b="0" i="0" dirty="0">
                  <a:solidFill>
                    <a:srgbClr val="444746"/>
                  </a:solidFill>
                  <a:effectLst/>
                  <a:latin typeface="Roboto" panose="02000000000000000000" pitchFamily="2" charset="0"/>
                  <a:ea typeface="Roboto" panose="02000000000000000000" pitchFamily="2" charset="0"/>
                </a:rPr>
                <a:t> your class: some content may be too upsetting for some learners.</a:t>
              </a:r>
              <a:endParaRPr lang="en-GB" sz="14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83787739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transition spd="slow">
    <p:wipe/>
  </p:transition>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children.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46252855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ion and 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3604852"/>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children.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
        <p:nvSpPr>
          <p:cNvPr id="2" name="Rectangle 1">
            <a:extLst>
              <a:ext uri="{FF2B5EF4-FFF2-40B4-BE49-F238E27FC236}">
                <a16:creationId xmlns:a16="http://schemas.microsoft.com/office/drawing/2014/main" id="{831FCADC-C0C1-A512-A0E6-00735A98EE23}"/>
              </a:ext>
            </a:extLst>
          </p:cNvPr>
          <p:cNvSpPr/>
          <p:nvPr userDrawn="1"/>
        </p:nvSpPr>
        <p:spPr>
          <a:xfrm>
            <a:off x="743835" y="1681195"/>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3" name="Rectangle 2">
            <a:extLst>
              <a:ext uri="{FF2B5EF4-FFF2-40B4-BE49-F238E27FC236}">
                <a16:creationId xmlns:a16="http://schemas.microsoft.com/office/drawing/2014/main" id="{F88C9B18-CEF9-33DD-B6BC-F4FAE51CB874}"/>
              </a:ext>
            </a:extLst>
          </p:cNvPr>
          <p:cNvSpPr/>
          <p:nvPr userDrawn="1"/>
        </p:nvSpPr>
        <p:spPr>
          <a:xfrm>
            <a:off x="755648" y="1955155"/>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2415291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ransition spd="slow">
    <p:wipe/>
  </p:transition>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74" r:id="rId4"/>
    <p:sldLayoutId id="2147483675" r:id="rId5"/>
    <p:sldLayoutId id="2147483669" r:id="rId6"/>
    <p:sldLayoutId id="2147483670" r:id="rId7"/>
    <p:sldLayoutId id="2147483671"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A8EE10CE-8610-93BE-8904-028B904ADBB7}"/>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907E0C70-774E-FBBA-522F-1C18E4E95E3F}"/>
              </a:ext>
            </a:extLst>
          </p:cNvPr>
          <p:cNvSpPr txBox="1">
            <a:spLocks/>
          </p:cNvSpPr>
          <p:nvPr/>
        </p:nvSpPr>
        <p:spPr>
          <a:xfrm>
            <a:off x="272715" y="4745455"/>
            <a:ext cx="2470485"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400" dirty="0">
                <a:solidFill>
                  <a:schemeClr val="bg1"/>
                </a:solidFill>
                <a:latin typeface="+mn-lt"/>
              </a:rPr>
              <a:t>march</a:t>
            </a:r>
          </a:p>
        </p:txBody>
      </p:sp>
      <p:sp>
        <p:nvSpPr>
          <p:cNvPr id="5" name="TextBox 4">
            <a:extLst>
              <a:ext uri="{FF2B5EF4-FFF2-40B4-BE49-F238E27FC236}">
                <a16:creationId xmlns:a16="http://schemas.microsoft.com/office/drawing/2014/main" id="{64D8E746-577C-FE09-BF2D-DB46650EE11C}"/>
              </a:ext>
            </a:extLst>
          </p:cNvPr>
          <p:cNvSpPr txBox="1"/>
          <p:nvPr/>
        </p:nvSpPr>
        <p:spPr>
          <a:xfrm>
            <a:off x="665747" y="6211372"/>
            <a:ext cx="2334126" cy="184666"/>
          </a:xfrm>
          <a:prstGeom prst="rect">
            <a:avLst/>
          </a:prstGeom>
          <a:solidFill>
            <a:srgbClr val="BC0105"/>
          </a:solidFill>
        </p:spPr>
        <p:txBody>
          <a:bodyPr wrap="square" rtlCol="0">
            <a:spAutoFit/>
          </a:bodyPr>
          <a:lstStyle/>
          <a:p>
            <a:pPr rtl="0">
              <a:spcBef>
                <a:spcPts val="0"/>
              </a:spcBef>
              <a:spcAft>
                <a:spcPts val="0"/>
              </a:spcAft>
            </a:pPr>
            <a:r>
              <a:rPr lang="en-ZA" sz="600" b="0" i="0" u="none" strike="noStrike" dirty="0">
                <a:solidFill>
                  <a:schemeClr val="bg1"/>
                </a:solidFill>
                <a:effectLst/>
                <a:latin typeface="Roboto" panose="02000000000000000000" pitchFamily="2" charset="0"/>
                <a:ea typeface="Roboto" panose="02000000000000000000" pitchFamily="2" charset="0"/>
              </a:rPr>
              <a:t>Alan Fraser Images - Shutterstock.com</a:t>
            </a:r>
            <a:endParaRPr lang="en-ZA" sz="600" b="0" dirty="0">
              <a:solidFill>
                <a:schemeClr val="bg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022904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ED764ED-FD52-031A-95A5-30784DC7DCBB}"/>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987CB70C-D55B-42B8-BA8E-85295CCDF049}"/>
              </a:ext>
            </a:extLst>
          </p:cNvPr>
          <p:cNvSpPr txBox="1">
            <a:spLocks/>
          </p:cNvSpPr>
          <p:nvPr/>
        </p:nvSpPr>
        <p:spPr>
          <a:xfrm>
            <a:off x="320842" y="5082339"/>
            <a:ext cx="2470485"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400" dirty="0">
                <a:solidFill>
                  <a:schemeClr val="bg1"/>
                </a:solidFill>
                <a:latin typeface="+mn-lt"/>
              </a:rPr>
              <a:t>medals</a:t>
            </a:r>
          </a:p>
        </p:txBody>
      </p:sp>
      <p:sp>
        <p:nvSpPr>
          <p:cNvPr id="2" name="TextBox 1">
            <a:extLst>
              <a:ext uri="{FF2B5EF4-FFF2-40B4-BE49-F238E27FC236}">
                <a16:creationId xmlns:a16="http://schemas.microsoft.com/office/drawing/2014/main" id="{A2FAB199-3F8A-8FCB-506D-5F161DE64683}"/>
              </a:ext>
            </a:extLst>
          </p:cNvPr>
          <p:cNvSpPr txBox="1"/>
          <p:nvPr/>
        </p:nvSpPr>
        <p:spPr>
          <a:xfrm>
            <a:off x="665747" y="6211370"/>
            <a:ext cx="1206186" cy="184667"/>
          </a:xfrm>
          <a:prstGeom prst="rect">
            <a:avLst/>
          </a:prstGeom>
          <a:solidFill>
            <a:srgbClr val="BC0105"/>
          </a:solidFill>
        </p:spPr>
        <p:txBody>
          <a:bodyPr wrap="square" rtlCol="0">
            <a:spAutoFit/>
          </a:bodyPr>
          <a:lstStyle/>
          <a:p>
            <a:pPr rtl="0">
              <a:spcBef>
                <a:spcPts val="0"/>
              </a:spcBef>
              <a:spcAft>
                <a:spcPts val="0"/>
              </a:spcAft>
            </a:pPr>
            <a:r>
              <a:rPr lang="en-ZA" sz="600" b="0" i="0" u="none" strike="noStrike" dirty="0">
                <a:solidFill>
                  <a:schemeClr val="bg1"/>
                </a:solidFill>
                <a:effectLst/>
                <a:latin typeface="Roboto" panose="02000000000000000000" pitchFamily="2" charset="0"/>
                <a:ea typeface="Roboto" panose="02000000000000000000" pitchFamily="2" charset="0"/>
              </a:rPr>
              <a:t>Alex Segre - Shutterstock.com</a:t>
            </a:r>
            <a:endParaRPr lang="en-ZA" sz="600" b="0" dirty="0">
              <a:solidFill>
                <a:schemeClr val="bg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9180767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E54E3403-EE51-4488-9CAC-4C7A75C36DC5}"/>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F8BE7F02-D8E2-CE2E-B38A-E9BBE154A5D3}"/>
              </a:ext>
            </a:extLst>
          </p:cNvPr>
          <p:cNvSpPr txBox="1">
            <a:spLocks/>
          </p:cNvSpPr>
          <p:nvPr/>
        </p:nvSpPr>
        <p:spPr>
          <a:xfrm>
            <a:off x="360947" y="5082339"/>
            <a:ext cx="5101390"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000" dirty="0">
                <a:solidFill>
                  <a:schemeClr val="bg1"/>
                </a:solidFill>
                <a:latin typeface="+mn-lt"/>
              </a:rPr>
              <a:t>m</a:t>
            </a:r>
            <a:r>
              <a:rPr lang="en-ZA" sz="4000" b="1" i="0" u="none" strike="noStrike" dirty="0">
                <a:solidFill>
                  <a:schemeClr val="bg1"/>
                </a:solidFill>
                <a:effectLst/>
                <a:latin typeface="+mn-lt"/>
              </a:rPr>
              <a:t>odern veterans</a:t>
            </a:r>
            <a:endParaRPr lang="en-ZA" sz="4000" dirty="0">
              <a:solidFill>
                <a:schemeClr val="bg1"/>
              </a:solidFill>
              <a:latin typeface="+mn-lt"/>
            </a:endParaRPr>
          </a:p>
        </p:txBody>
      </p:sp>
      <p:sp>
        <p:nvSpPr>
          <p:cNvPr id="2" name="TextBox 1">
            <a:extLst>
              <a:ext uri="{FF2B5EF4-FFF2-40B4-BE49-F238E27FC236}">
                <a16:creationId xmlns:a16="http://schemas.microsoft.com/office/drawing/2014/main" id="{84303837-36EB-4C34-E7FE-2B5D3C4792B3}"/>
              </a:ext>
            </a:extLst>
          </p:cNvPr>
          <p:cNvSpPr txBox="1"/>
          <p:nvPr/>
        </p:nvSpPr>
        <p:spPr>
          <a:xfrm>
            <a:off x="665747" y="6211372"/>
            <a:ext cx="2334126" cy="184666"/>
          </a:xfrm>
          <a:prstGeom prst="rect">
            <a:avLst/>
          </a:prstGeom>
          <a:solidFill>
            <a:srgbClr val="BC0105"/>
          </a:solidFill>
        </p:spPr>
        <p:txBody>
          <a:bodyPr wrap="square" rtlCol="0">
            <a:spAutoFit/>
          </a:bodyPr>
          <a:lstStyle/>
          <a:p>
            <a:pPr rtl="0">
              <a:spcBef>
                <a:spcPts val="0"/>
              </a:spcBef>
              <a:spcAft>
                <a:spcPts val="0"/>
              </a:spcAft>
            </a:pPr>
            <a:r>
              <a:rPr lang="en-ZA" sz="600" b="0" i="0" u="none" strike="noStrike" dirty="0">
                <a:solidFill>
                  <a:schemeClr val="bg1"/>
                </a:solidFill>
                <a:effectLst/>
                <a:latin typeface="Roboto" panose="02000000000000000000" pitchFamily="2" charset="0"/>
                <a:ea typeface="Roboto" panose="02000000000000000000" pitchFamily="2" charset="0"/>
              </a:rPr>
              <a:t>Sandor </a:t>
            </a:r>
            <a:r>
              <a:rPr lang="en-ZA" sz="600" b="0" i="0" u="none" strike="noStrike" dirty="0" err="1">
                <a:solidFill>
                  <a:schemeClr val="bg1"/>
                </a:solidFill>
                <a:effectLst/>
                <a:latin typeface="Roboto" panose="02000000000000000000" pitchFamily="2" charset="0"/>
                <a:ea typeface="Roboto" panose="02000000000000000000" pitchFamily="2" charset="0"/>
              </a:rPr>
              <a:t>Szmutko</a:t>
            </a:r>
            <a:r>
              <a:rPr lang="en-ZA" sz="600" b="0" i="0" u="none" strike="noStrike" dirty="0">
                <a:solidFill>
                  <a:schemeClr val="bg1"/>
                </a:solidFill>
                <a:effectLst/>
                <a:latin typeface="Roboto" panose="02000000000000000000" pitchFamily="2" charset="0"/>
                <a:ea typeface="Roboto" panose="02000000000000000000" pitchFamily="2" charset="0"/>
              </a:rPr>
              <a:t> - Shutterstock.com</a:t>
            </a:r>
            <a:endParaRPr lang="en-ZA" sz="600" b="0" dirty="0">
              <a:solidFill>
                <a:schemeClr val="bg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412205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AB2D5EFE-B5CD-14CC-F809-C30D09A629C3}"/>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1FEE6435-50D6-8297-F9C6-902E2A6731B4}"/>
              </a:ext>
            </a:extLst>
          </p:cNvPr>
          <p:cNvSpPr txBox="1">
            <a:spLocks/>
          </p:cNvSpPr>
          <p:nvPr/>
        </p:nvSpPr>
        <p:spPr>
          <a:xfrm>
            <a:off x="280736" y="5082339"/>
            <a:ext cx="4211053"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000" b="1" i="0" u="none" strike="noStrike" dirty="0">
                <a:solidFill>
                  <a:schemeClr val="bg1"/>
                </a:solidFill>
                <a:effectLst/>
                <a:latin typeface="+mn-lt"/>
              </a:rPr>
              <a:t>war memorial</a:t>
            </a:r>
            <a:endParaRPr lang="en-ZA" sz="4000" dirty="0">
              <a:solidFill>
                <a:schemeClr val="bg1"/>
              </a:solidFill>
              <a:latin typeface="+mn-lt"/>
            </a:endParaRPr>
          </a:p>
        </p:txBody>
      </p:sp>
    </p:spTree>
    <p:extLst>
      <p:ext uri="{BB962C8B-B14F-4D97-AF65-F5344CB8AC3E}">
        <p14:creationId xmlns:p14="http://schemas.microsoft.com/office/powerpoint/2010/main" val="90241743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E9428266-D84E-8168-D1F9-B263F56F45A0}"/>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7CC75E1F-4408-9648-84D6-C340E7216CB5}"/>
              </a:ext>
            </a:extLst>
          </p:cNvPr>
          <p:cNvSpPr txBox="1">
            <a:spLocks/>
          </p:cNvSpPr>
          <p:nvPr/>
        </p:nvSpPr>
        <p:spPr>
          <a:xfrm>
            <a:off x="288758" y="654718"/>
            <a:ext cx="2462464"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rtl="0">
              <a:spcBef>
                <a:spcPts val="0"/>
              </a:spcBef>
              <a:spcAft>
                <a:spcPts val="0"/>
              </a:spcAft>
            </a:pPr>
            <a:r>
              <a:rPr lang="en-ZA" sz="4000" b="1" i="0" u="none" strike="noStrike" dirty="0">
                <a:solidFill>
                  <a:schemeClr val="bg1"/>
                </a:solidFill>
                <a:effectLst/>
                <a:latin typeface="+mn-lt"/>
              </a:rPr>
              <a:t>veteran</a:t>
            </a:r>
            <a:endParaRPr lang="en-ZA" sz="4000" b="0" dirty="0">
              <a:solidFill>
                <a:schemeClr val="bg1"/>
              </a:solidFill>
              <a:effectLst/>
              <a:latin typeface="+mn-lt"/>
            </a:endParaRPr>
          </a:p>
        </p:txBody>
      </p:sp>
      <p:sp>
        <p:nvSpPr>
          <p:cNvPr id="2" name="TextBox 1">
            <a:extLst>
              <a:ext uri="{FF2B5EF4-FFF2-40B4-BE49-F238E27FC236}">
                <a16:creationId xmlns:a16="http://schemas.microsoft.com/office/drawing/2014/main" id="{D6B344C6-B262-65DD-D0C0-40419566070C}"/>
              </a:ext>
            </a:extLst>
          </p:cNvPr>
          <p:cNvSpPr txBox="1"/>
          <p:nvPr/>
        </p:nvSpPr>
        <p:spPr>
          <a:xfrm>
            <a:off x="665747" y="6211372"/>
            <a:ext cx="1525362" cy="184666"/>
          </a:xfrm>
          <a:prstGeom prst="rect">
            <a:avLst/>
          </a:prstGeom>
          <a:solidFill>
            <a:srgbClr val="BC0105"/>
          </a:solidFill>
        </p:spPr>
        <p:txBody>
          <a:bodyPr wrap="square" rtlCol="0">
            <a:spAutoFit/>
          </a:bodyPr>
          <a:lstStyle/>
          <a:p>
            <a:pPr rtl="0">
              <a:spcBef>
                <a:spcPts val="0"/>
              </a:spcBef>
              <a:spcAft>
                <a:spcPts val="0"/>
              </a:spcAft>
            </a:pPr>
            <a:r>
              <a:rPr lang="en-ZA" sz="600" b="0" i="0" u="none" strike="noStrike" dirty="0">
                <a:solidFill>
                  <a:schemeClr val="bg1"/>
                </a:solidFill>
                <a:effectLst/>
                <a:latin typeface="Roboto" panose="02000000000000000000" pitchFamily="2" charset="0"/>
                <a:ea typeface="Roboto" panose="02000000000000000000" pitchFamily="2" charset="0"/>
              </a:rPr>
              <a:t>Alan Fraser Images - Shutterstock.com</a:t>
            </a:r>
            <a:endParaRPr lang="en-ZA" sz="600" b="0" dirty="0">
              <a:solidFill>
                <a:schemeClr val="bg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5193024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7F3C034B-B1D9-BD93-1818-15D2E59C9007}"/>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E5819218-DCA5-5F0F-8444-89C38A1E61EF}"/>
              </a:ext>
            </a:extLst>
          </p:cNvPr>
          <p:cNvSpPr txBox="1">
            <a:spLocks/>
          </p:cNvSpPr>
          <p:nvPr/>
        </p:nvSpPr>
        <p:spPr>
          <a:xfrm>
            <a:off x="256674" y="726908"/>
            <a:ext cx="4146884"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rtl="0">
              <a:spcBef>
                <a:spcPts val="0"/>
              </a:spcBef>
              <a:spcAft>
                <a:spcPts val="0"/>
              </a:spcAft>
            </a:pPr>
            <a:r>
              <a:rPr lang="en-ZA" sz="4000" b="1" i="0" u="none" strike="noStrike" dirty="0">
                <a:solidFill>
                  <a:schemeClr val="bg1"/>
                </a:solidFill>
                <a:effectLst/>
                <a:latin typeface="+mn-lt"/>
              </a:rPr>
              <a:t>field of poppies</a:t>
            </a:r>
            <a:endParaRPr lang="en-ZA" sz="4000" b="0" dirty="0">
              <a:solidFill>
                <a:schemeClr val="bg1"/>
              </a:solidFill>
              <a:effectLst/>
              <a:latin typeface="+mn-lt"/>
            </a:endParaRPr>
          </a:p>
        </p:txBody>
      </p:sp>
    </p:spTree>
    <p:extLst>
      <p:ext uri="{BB962C8B-B14F-4D97-AF65-F5344CB8AC3E}">
        <p14:creationId xmlns:p14="http://schemas.microsoft.com/office/powerpoint/2010/main" val="374462288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5E9C320C-05EC-F5A4-9D70-F739E997929F}"/>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186B574A-D142-3402-D948-1C72C7AA2716}"/>
              </a:ext>
            </a:extLst>
          </p:cNvPr>
          <p:cNvSpPr txBox="1">
            <a:spLocks/>
          </p:cNvSpPr>
          <p:nvPr/>
        </p:nvSpPr>
        <p:spPr>
          <a:xfrm>
            <a:off x="280737" y="4408571"/>
            <a:ext cx="4652210"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rtl="0">
              <a:spcBef>
                <a:spcPts val="0"/>
              </a:spcBef>
              <a:spcAft>
                <a:spcPts val="0"/>
              </a:spcAft>
            </a:pPr>
            <a:r>
              <a:rPr lang="en-ZA" sz="4000" b="1" i="0" u="none" strike="noStrike" dirty="0">
                <a:solidFill>
                  <a:schemeClr val="bg1"/>
                </a:solidFill>
                <a:effectLst/>
                <a:latin typeface="+mn-lt"/>
              </a:rPr>
              <a:t>disabled veteran</a:t>
            </a:r>
            <a:endParaRPr lang="en-ZA" sz="4000" b="0" dirty="0">
              <a:solidFill>
                <a:schemeClr val="bg1"/>
              </a:solidFill>
              <a:effectLst/>
              <a:latin typeface="+mn-lt"/>
            </a:endParaRPr>
          </a:p>
        </p:txBody>
      </p:sp>
    </p:spTree>
    <p:extLst>
      <p:ext uri="{BB962C8B-B14F-4D97-AF65-F5344CB8AC3E}">
        <p14:creationId xmlns:p14="http://schemas.microsoft.com/office/powerpoint/2010/main" val="62405727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D4068599-BB9D-EA3D-2FF3-488999855B6F}"/>
              </a:ext>
            </a:extLst>
          </p:cNvPr>
          <p:cNvSpPr/>
          <p:nvPr/>
        </p:nvSpPr>
        <p:spPr bwMode="auto">
          <a:xfrm>
            <a:off x="4572000" y="438151"/>
            <a:ext cx="4105273" cy="5957887"/>
          </a:xfrm>
          <a:prstGeom prst="roundRect">
            <a:avLst>
              <a:gd name="adj" fmla="val 2649"/>
            </a:avLst>
          </a:prstGeom>
          <a:blipFill dpi="0" rotWithShape="1">
            <a:blip r:embed="rId2">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7A833AA9-81E9-E4C2-5426-450760FD6F98}"/>
              </a:ext>
            </a:extLst>
          </p:cNvPr>
          <p:cNvSpPr txBox="1">
            <a:spLocks/>
          </p:cNvSpPr>
          <p:nvPr/>
        </p:nvSpPr>
        <p:spPr>
          <a:xfrm>
            <a:off x="352927" y="638677"/>
            <a:ext cx="4652210"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rtl="0">
              <a:spcBef>
                <a:spcPts val="0"/>
              </a:spcBef>
              <a:spcAft>
                <a:spcPts val="0"/>
              </a:spcAft>
            </a:pPr>
            <a:r>
              <a:rPr lang="en-ZA" sz="4000" b="1" i="0" u="none" strike="noStrike" dirty="0">
                <a:solidFill>
                  <a:schemeClr val="bg1"/>
                </a:solidFill>
                <a:effectLst/>
                <a:latin typeface="+mn-lt"/>
              </a:rPr>
              <a:t>poppy cross</a:t>
            </a:r>
            <a:endParaRPr lang="en-ZA" sz="4000" b="0" dirty="0">
              <a:solidFill>
                <a:schemeClr val="bg1"/>
              </a:solidFill>
              <a:effectLst/>
              <a:latin typeface="+mn-lt"/>
            </a:endParaRPr>
          </a:p>
        </p:txBody>
      </p:sp>
    </p:spTree>
    <p:extLst>
      <p:ext uri="{BB962C8B-B14F-4D97-AF65-F5344CB8AC3E}">
        <p14:creationId xmlns:p14="http://schemas.microsoft.com/office/powerpoint/2010/main" val="82309037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C8A13FAD-CA5E-0675-99FA-859A71340374}"/>
              </a:ext>
            </a:extLst>
          </p:cNvPr>
          <p:cNvSpPr/>
          <p:nvPr/>
        </p:nvSpPr>
        <p:spPr bwMode="auto">
          <a:xfrm>
            <a:off x="457198" y="438151"/>
            <a:ext cx="8220075" cy="5957887"/>
          </a:xfrm>
          <a:prstGeom prst="roundRect">
            <a:avLst>
              <a:gd name="adj" fmla="val 2649"/>
            </a:avLst>
          </a:prstGeom>
          <a:blipFill dpi="0" rotWithShape="1">
            <a:blip r:embed="rId2">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C05EB451-AB44-59FD-613F-91BE634A7E92}"/>
              </a:ext>
            </a:extLst>
          </p:cNvPr>
          <p:cNvSpPr txBox="1">
            <a:spLocks/>
          </p:cNvSpPr>
          <p:nvPr/>
        </p:nvSpPr>
        <p:spPr>
          <a:xfrm>
            <a:off x="352926" y="638677"/>
            <a:ext cx="5253789"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rtl="0">
              <a:spcBef>
                <a:spcPts val="0"/>
              </a:spcBef>
              <a:spcAft>
                <a:spcPts val="0"/>
              </a:spcAft>
            </a:pPr>
            <a:r>
              <a:rPr lang="en-ZA" sz="4000" b="1" i="0" u="none" strike="noStrike" dirty="0">
                <a:solidFill>
                  <a:schemeClr val="bg1"/>
                </a:solidFill>
                <a:effectLst/>
                <a:latin typeface="+mn-lt"/>
              </a:rPr>
              <a:t>Remembrance Day</a:t>
            </a:r>
            <a:endParaRPr lang="en-ZA" sz="4000" b="0" dirty="0">
              <a:solidFill>
                <a:schemeClr val="bg1"/>
              </a:solidFill>
              <a:effectLst/>
              <a:latin typeface="+mn-lt"/>
            </a:endParaRPr>
          </a:p>
        </p:txBody>
      </p:sp>
    </p:spTree>
    <p:extLst>
      <p:ext uri="{BB962C8B-B14F-4D97-AF65-F5344CB8AC3E}">
        <p14:creationId xmlns:p14="http://schemas.microsoft.com/office/powerpoint/2010/main" val="325587566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941F74D-1698-B9B1-4439-C396CA3ACC99}"/>
              </a:ext>
            </a:extLst>
          </p:cNvPr>
          <p:cNvSpPr/>
          <p:nvPr/>
        </p:nvSpPr>
        <p:spPr bwMode="auto">
          <a:xfrm>
            <a:off x="458706" y="450056"/>
            <a:ext cx="3890213"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 name="Title 1">
            <a:extLst>
              <a:ext uri="{FF2B5EF4-FFF2-40B4-BE49-F238E27FC236}">
                <a16:creationId xmlns:a16="http://schemas.microsoft.com/office/drawing/2014/main" id="{10CF48A7-D205-4416-4CFD-7D2E42C9C045}"/>
              </a:ext>
            </a:extLst>
          </p:cNvPr>
          <p:cNvSpPr>
            <a:spLocks noGrp="1"/>
          </p:cNvSpPr>
          <p:nvPr>
            <p:ph type="title"/>
          </p:nvPr>
        </p:nvSpPr>
        <p:spPr>
          <a:xfrm>
            <a:off x="3994485" y="966842"/>
            <a:ext cx="3240504" cy="994306"/>
          </a:xfrm>
          <a:solidFill>
            <a:srgbClr val="C00000"/>
          </a:solidFill>
        </p:spPr>
        <p:txBody>
          <a:bodyPr/>
          <a:lstStyle/>
          <a:p>
            <a:r>
              <a:rPr lang="en-ZA" sz="4000" b="1" i="0" u="none" strike="noStrike" dirty="0">
                <a:solidFill>
                  <a:schemeClr val="bg1"/>
                </a:solidFill>
                <a:effectLst/>
                <a:latin typeface="+mn-lt"/>
              </a:rPr>
              <a:t>Cenotaph</a:t>
            </a:r>
            <a:endParaRPr lang="en-ZA" sz="4000" dirty="0">
              <a:solidFill>
                <a:schemeClr val="bg1"/>
              </a:solidFill>
              <a:latin typeface="+mn-lt"/>
            </a:endParaRPr>
          </a:p>
        </p:txBody>
      </p:sp>
      <p:sp>
        <p:nvSpPr>
          <p:cNvPr id="4" name="TextBox 3">
            <a:extLst>
              <a:ext uri="{FF2B5EF4-FFF2-40B4-BE49-F238E27FC236}">
                <a16:creationId xmlns:a16="http://schemas.microsoft.com/office/drawing/2014/main" id="{5AF856DF-3FC6-6B88-C0BC-BD47C77A81B1}"/>
              </a:ext>
            </a:extLst>
          </p:cNvPr>
          <p:cNvSpPr txBox="1"/>
          <p:nvPr/>
        </p:nvSpPr>
        <p:spPr>
          <a:xfrm>
            <a:off x="650459" y="6224337"/>
            <a:ext cx="3552573" cy="183606"/>
          </a:xfrm>
          <a:prstGeom prst="rect">
            <a:avLst/>
          </a:prstGeom>
          <a:solidFill>
            <a:srgbClr val="C00000"/>
          </a:solidFill>
        </p:spPr>
        <p:txBody>
          <a:bodyPr wrap="square" rtlCol="0">
            <a:spAutoFit/>
          </a:bodyPr>
          <a:lstStyle/>
          <a:p>
            <a:pPr algn="ctr"/>
            <a:r>
              <a:rPr lang="en-ZA" sz="600" b="0" i="0" u="none" strike="noStrike" dirty="0">
                <a:solidFill>
                  <a:schemeClr val="bg1"/>
                </a:solidFill>
                <a:effectLst/>
                <a:latin typeface="Roboto" panose="02000000000000000000" pitchFamily="2" charset="0"/>
                <a:ea typeface="Roboto" panose="02000000000000000000" pitchFamily="2" charset="0"/>
              </a:rPr>
              <a:t>shawnwil23_Shutterstock.com</a:t>
            </a:r>
            <a:endParaRPr lang="en-ZA" sz="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5065036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58A404EC-974D-ABD2-57CD-EBAC42D42B6C}"/>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 name="Title 1">
            <a:extLst>
              <a:ext uri="{FF2B5EF4-FFF2-40B4-BE49-F238E27FC236}">
                <a16:creationId xmlns:a16="http://schemas.microsoft.com/office/drawing/2014/main" id="{E7E2E442-447D-B2A4-936D-A237283CD2F8}"/>
              </a:ext>
            </a:extLst>
          </p:cNvPr>
          <p:cNvSpPr>
            <a:spLocks noGrp="1"/>
          </p:cNvSpPr>
          <p:nvPr>
            <p:ph type="title"/>
          </p:nvPr>
        </p:nvSpPr>
        <p:spPr>
          <a:xfrm>
            <a:off x="6256421" y="758993"/>
            <a:ext cx="2653462" cy="994306"/>
          </a:xfrm>
          <a:solidFill>
            <a:srgbClr val="BC0105"/>
          </a:solidFill>
          <a:ln w="57150">
            <a:solidFill>
              <a:srgbClr val="C00000"/>
            </a:solidFill>
          </a:ln>
        </p:spPr>
        <p:txBody>
          <a:bodyPr/>
          <a:lstStyle/>
          <a:p>
            <a:r>
              <a:rPr lang="en-ZA" sz="4400" b="1" i="0" u="none" strike="noStrike" dirty="0">
                <a:solidFill>
                  <a:schemeClr val="bg1"/>
                </a:solidFill>
                <a:effectLst/>
                <a:latin typeface="+mn-lt"/>
              </a:rPr>
              <a:t>poppies</a:t>
            </a:r>
            <a:endParaRPr lang="en-ZA" sz="4400" dirty="0">
              <a:solidFill>
                <a:schemeClr val="bg1"/>
              </a:solidFill>
              <a:latin typeface="+mn-lt"/>
            </a:endParaRPr>
          </a:p>
        </p:txBody>
      </p:sp>
    </p:spTree>
    <p:extLst>
      <p:ext uri="{BB962C8B-B14F-4D97-AF65-F5344CB8AC3E}">
        <p14:creationId xmlns:p14="http://schemas.microsoft.com/office/powerpoint/2010/main" val="73124814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0B4D904F-690B-65F2-32DC-FFACC51DD265}"/>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 name="Title 1">
            <a:extLst>
              <a:ext uri="{FF2B5EF4-FFF2-40B4-BE49-F238E27FC236}">
                <a16:creationId xmlns:a16="http://schemas.microsoft.com/office/drawing/2014/main" id="{4B47CA5E-EA11-4FE6-BEFC-46D31761FF79}"/>
              </a:ext>
            </a:extLst>
          </p:cNvPr>
          <p:cNvSpPr>
            <a:spLocks noGrp="1"/>
          </p:cNvSpPr>
          <p:nvPr>
            <p:ph type="title"/>
          </p:nvPr>
        </p:nvSpPr>
        <p:spPr>
          <a:xfrm>
            <a:off x="232611" y="614614"/>
            <a:ext cx="5417691" cy="994306"/>
          </a:xfrm>
          <a:solidFill>
            <a:srgbClr val="BC0105"/>
          </a:solidFill>
        </p:spPr>
        <p:txBody>
          <a:bodyPr/>
          <a:lstStyle/>
          <a:p>
            <a:pPr rtl="0">
              <a:spcBef>
                <a:spcPts val="0"/>
              </a:spcBef>
              <a:spcAft>
                <a:spcPts val="0"/>
              </a:spcAft>
            </a:pPr>
            <a:r>
              <a:rPr lang="en-ZA" sz="4000" dirty="0">
                <a:solidFill>
                  <a:schemeClr val="bg1"/>
                </a:solidFill>
                <a:latin typeface="+mn-lt"/>
              </a:rPr>
              <a:t>t</a:t>
            </a:r>
            <a:r>
              <a:rPr lang="en-ZA" sz="4000" b="1" i="0" u="none" strike="noStrike" dirty="0">
                <a:solidFill>
                  <a:schemeClr val="bg1"/>
                </a:solidFill>
                <a:effectLst/>
                <a:latin typeface="+mn-lt"/>
              </a:rPr>
              <a:t>wo-minute silence</a:t>
            </a:r>
            <a:endParaRPr lang="en-ZA" sz="4000" dirty="0">
              <a:solidFill>
                <a:schemeClr val="bg1"/>
              </a:solidFill>
              <a:latin typeface="+mn-lt"/>
            </a:endParaRPr>
          </a:p>
        </p:txBody>
      </p:sp>
      <p:sp>
        <p:nvSpPr>
          <p:cNvPr id="4" name="TextBox 3">
            <a:extLst>
              <a:ext uri="{FF2B5EF4-FFF2-40B4-BE49-F238E27FC236}">
                <a16:creationId xmlns:a16="http://schemas.microsoft.com/office/drawing/2014/main" id="{280F9F4E-4C07-6BC9-8F38-D7750B7BC62E}"/>
              </a:ext>
            </a:extLst>
          </p:cNvPr>
          <p:cNvSpPr txBox="1"/>
          <p:nvPr/>
        </p:nvSpPr>
        <p:spPr>
          <a:xfrm>
            <a:off x="650459" y="6224337"/>
            <a:ext cx="3552573" cy="184666"/>
          </a:xfrm>
          <a:prstGeom prst="rect">
            <a:avLst/>
          </a:prstGeom>
          <a:solidFill>
            <a:srgbClr val="C00000"/>
          </a:solidFill>
        </p:spPr>
        <p:txBody>
          <a:bodyPr wrap="square" rtlCol="0">
            <a:spAutoFit/>
          </a:bodyPr>
          <a:lstStyle/>
          <a:p>
            <a:pPr algn="ctr"/>
            <a:r>
              <a:rPr lang="en-ZA" sz="600" b="0" i="0" u="none" strike="noStrike" dirty="0" err="1">
                <a:solidFill>
                  <a:schemeClr val="bg1"/>
                </a:solidFill>
                <a:effectLst/>
                <a:latin typeface="Roboto" panose="02000000000000000000" pitchFamily="2" charset="0"/>
                <a:ea typeface="Roboto" panose="02000000000000000000" pitchFamily="2" charset="0"/>
              </a:rPr>
              <a:t>Roger_Mechan</a:t>
            </a:r>
            <a:r>
              <a:rPr lang="en-ZA" sz="600" b="0" i="0" u="none" strike="noStrike" dirty="0">
                <a:solidFill>
                  <a:schemeClr val="bg1"/>
                </a:solidFill>
                <a:effectLst/>
                <a:latin typeface="Roboto" panose="02000000000000000000" pitchFamily="2" charset="0"/>
                <a:ea typeface="Roboto" panose="02000000000000000000" pitchFamily="2" charset="0"/>
              </a:rPr>
              <a:t> - Shutterstock.com</a:t>
            </a:r>
            <a:endParaRPr lang="en-ZA" sz="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888414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B2996D5-806C-5719-DBBF-E41F21ACCE76}"/>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 name="Title 1">
            <a:extLst>
              <a:ext uri="{FF2B5EF4-FFF2-40B4-BE49-F238E27FC236}">
                <a16:creationId xmlns:a16="http://schemas.microsoft.com/office/drawing/2014/main" id="{BF59F172-E636-5D8C-ECC8-0B8C0C51DC32}"/>
              </a:ext>
            </a:extLst>
          </p:cNvPr>
          <p:cNvSpPr>
            <a:spLocks noGrp="1"/>
          </p:cNvSpPr>
          <p:nvPr>
            <p:ph type="title"/>
          </p:nvPr>
        </p:nvSpPr>
        <p:spPr>
          <a:xfrm>
            <a:off x="272715" y="598572"/>
            <a:ext cx="2894094" cy="994306"/>
          </a:xfrm>
          <a:solidFill>
            <a:srgbClr val="BC0105"/>
          </a:solidFill>
        </p:spPr>
        <p:txBody>
          <a:bodyPr/>
          <a:lstStyle/>
          <a:p>
            <a:r>
              <a:rPr lang="en-ZA" sz="4400" b="1" i="0" u="none" strike="noStrike" dirty="0">
                <a:solidFill>
                  <a:schemeClr val="bg1"/>
                </a:solidFill>
                <a:effectLst/>
                <a:latin typeface="+mn-lt"/>
              </a:rPr>
              <a:t>veterans</a:t>
            </a:r>
            <a:endParaRPr lang="en-ZA" sz="4400" dirty="0">
              <a:solidFill>
                <a:schemeClr val="bg1"/>
              </a:solidFill>
              <a:latin typeface="+mn-lt"/>
            </a:endParaRPr>
          </a:p>
        </p:txBody>
      </p:sp>
      <p:sp>
        <p:nvSpPr>
          <p:cNvPr id="4" name="TextBox 3">
            <a:extLst>
              <a:ext uri="{FF2B5EF4-FFF2-40B4-BE49-F238E27FC236}">
                <a16:creationId xmlns:a16="http://schemas.microsoft.com/office/drawing/2014/main" id="{6182E85E-743F-F009-C82E-6DE4D8E3DFAE}"/>
              </a:ext>
            </a:extLst>
          </p:cNvPr>
          <p:cNvSpPr txBox="1"/>
          <p:nvPr/>
        </p:nvSpPr>
        <p:spPr>
          <a:xfrm>
            <a:off x="650459" y="6224337"/>
            <a:ext cx="3552573" cy="184666"/>
          </a:xfrm>
          <a:prstGeom prst="rect">
            <a:avLst/>
          </a:prstGeom>
          <a:solidFill>
            <a:srgbClr val="C00000"/>
          </a:solidFill>
        </p:spPr>
        <p:txBody>
          <a:bodyPr wrap="square" rtlCol="0">
            <a:spAutoFit/>
          </a:bodyPr>
          <a:lstStyle/>
          <a:p>
            <a:pPr algn="ctr"/>
            <a:r>
              <a:rPr lang="en-ZA" sz="600" b="0" i="0" u="none" strike="noStrike" dirty="0" err="1">
                <a:solidFill>
                  <a:schemeClr val="bg1"/>
                </a:solidFill>
                <a:effectLst/>
                <a:latin typeface="Roboto" panose="02000000000000000000" pitchFamily="2" charset="0"/>
                <a:ea typeface="Roboto" panose="02000000000000000000" pitchFamily="2" charset="0"/>
              </a:rPr>
              <a:t>Roger_Mechan</a:t>
            </a:r>
            <a:r>
              <a:rPr lang="en-ZA" sz="600" b="0" i="0" u="none" strike="noStrike" dirty="0">
                <a:solidFill>
                  <a:schemeClr val="bg1"/>
                </a:solidFill>
                <a:effectLst/>
                <a:latin typeface="Roboto" panose="02000000000000000000" pitchFamily="2" charset="0"/>
                <a:ea typeface="Roboto" panose="02000000000000000000" pitchFamily="2" charset="0"/>
              </a:rPr>
              <a:t> - Shutterstock.com</a:t>
            </a:r>
            <a:endParaRPr lang="en-ZA" sz="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5701350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3F09C-11C2-2825-AE09-2DBAE1B87DF8}"/>
              </a:ext>
            </a:extLst>
          </p:cNvPr>
          <p:cNvSpPr>
            <a:spLocks noGrp="1"/>
          </p:cNvSpPr>
          <p:nvPr>
            <p:ph type="title"/>
          </p:nvPr>
        </p:nvSpPr>
        <p:spPr/>
        <p:txBody>
          <a:bodyPr/>
          <a:lstStyle/>
          <a:p>
            <a:endParaRPr lang="en-ZA"/>
          </a:p>
        </p:txBody>
      </p:sp>
      <p:sp>
        <p:nvSpPr>
          <p:cNvPr id="3" name="Rounded Rectangle 4">
            <a:extLst>
              <a:ext uri="{FF2B5EF4-FFF2-40B4-BE49-F238E27FC236}">
                <a16:creationId xmlns:a16="http://schemas.microsoft.com/office/drawing/2014/main" id="{DE81A3A8-25C3-FD9C-8985-AECFB2AE0D1E}"/>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FC685556-43B4-12D8-F5A5-8A551ECAC2FD}"/>
              </a:ext>
            </a:extLst>
          </p:cNvPr>
          <p:cNvSpPr txBox="1">
            <a:spLocks/>
          </p:cNvSpPr>
          <p:nvPr/>
        </p:nvSpPr>
        <p:spPr>
          <a:xfrm>
            <a:off x="5983704" y="566487"/>
            <a:ext cx="2894094"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400" dirty="0">
                <a:solidFill>
                  <a:schemeClr val="bg1"/>
                </a:solidFill>
                <a:latin typeface="+mn-lt"/>
              </a:rPr>
              <a:t>soldier</a:t>
            </a:r>
          </a:p>
        </p:txBody>
      </p:sp>
    </p:spTree>
    <p:extLst>
      <p:ext uri="{BB962C8B-B14F-4D97-AF65-F5344CB8AC3E}">
        <p14:creationId xmlns:p14="http://schemas.microsoft.com/office/powerpoint/2010/main" val="364891097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FDB73DC-CFD0-FA51-62CF-5606F9A7308E}"/>
              </a:ext>
            </a:extLst>
          </p:cNvPr>
          <p:cNvSpPr/>
          <p:nvPr/>
        </p:nvSpPr>
        <p:spPr bwMode="auto">
          <a:xfrm>
            <a:off x="461962" y="914401"/>
            <a:ext cx="8220075" cy="5158596"/>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827FF1A3-E181-7D40-B40A-020BE9F1671F}"/>
              </a:ext>
            </a:extLst>
          </p:cNvPr>
          <p:cNvSpPr txBox="1">
            <a:spLocks/>
          </p:cNvSpPr>
          <p:nvPr/>
        </p:nvSpPr>
        <p:spPr>
          <a:xfrm>
            <a:off x="5983704" y="566487"/>
            <a:ext cx="2894094"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400" dirty="0">
                <a:solidFill>
                  <a:schemeClr val="bg1"/>
                </a:solidFill>
                <a:latin typeface="+mn-lt"/>
              </a:rPr>
              <a:t>parade</a:t>
            </a:r>
          </a:p>
        </p:txBody>
      </p:sp>
      <p:sp>
        <p:nvSpPr>
          <p:cNvPr id="2" name="TextBox 1">
            <a:extLst>
              <a:ext uri="{FF2B5EF4-FFF2-40B4-BE49-F238E27FC236}">
                <a16:creationId xmlns:a16="http://schemas.microsoft.com/office/drawing/2014/main" id="{1F3817E0-CF15-58CA-C830-F61BFDBF9386}"/>
              </a:ext>
            </a:extLst>
          </p:cNvPr>
          <p:cNvSpPr txBox="1"/>
          <p:nvPr/>
        </p:nvSpPr>
        <p:spPr>
          <a:xfrm>
            <a:off x="590074" y="5905583"/>
            <a:ext cx="3552573" cy="184666"/>
          </a:xfrm>
          <a:prstGeom prst="rect">
            <a:avLst/>
          </a:prstGeom>
          <a:solidFill>
            <a:srgbClr val="C00000"/>
          </a:solidFill>
        </p:spPr>
        <p:txBody>
          <a:bodyPr wrap="square" rtlCol="0">
            <a:spAutoFit/>
          </a:bodyPr>
          <a:lstStyle/>
          <a:p>
            <a:pPr algn="ctr"/>
            <a:r>
              <a:rPr lang="en-ZA" sz="600" b="0" i="0" u="none" strike="noStrike" dirty="0" err="1">
                <a:solidFill>
                  <a:schemeClr val="bg1"/>
                </a:solidFill>
                <a:effectLst/>
                <a:latin typeface="Roboto" panose="02000000000000000000" pitchFamily="2" charset="0"/>
                <a:ea typeface="Roboto" panose="02000000000000000000" pitchFamily="2" charset="0"/>
              </a:rPr>
              <a:t>Jevanto</a:t>
            </a:r>
            <a:r>
              <a:rPr lang="en-ZA" sz="600" b="0" i="0" u="none" strike="noStrike" dirty="0">
                <a:solidFill>
                  <a:schemeClr val="bg1"/>
                </a:solidFill>
                <a:effectLst/>
                <a:latin typeface="Roboto" panose="02000000000000000000" pitchFamily="2" charset="0"/>
                <a:ea typeface="Roboto" panose="02000000000000000000" pitchFamily="2" charset="0"/>
              </a:rPr>
              <a:t> Productions- Shutterstock.com</a:t>
            </a:r>
            <a:endParaRPr lang="en-ZA" sz="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7008513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8E63-2874-1C77-11F9-4A2E875FFAA6}"/>
              </a:ext>
            </a:extLst>
          </p:cNvPr>
          <p:cNvSpPr>
            <a:spLocks noGrp="1"/>
          </p:cNvSpPr>
          <p:nvPr>
            <p:ph type="title"/>
          </p:nvPr>
        </p:nvSpPr>
        <p:spPr/>
        <p:txBody>
          <a:bodyPr/>
          <a:lstStyle/>
          <a:p>
            <a:endParaRPr lang="en-ZA"/>
          </a:p>
        </p:txBody>
      </p:sp>
      <p:sp>
        <p:nvSpPr>
          <p:cNvPr id="3" name="Rounded Rectangle 4">
            <a:extLst>
              <a:ext uri="{FF2B5EF4-FFF2-40B4-BE49-F238E27FC236}">
                <a16:creationId xmlns:a16="http://schemas.microsoft.com/office/drawing/2014/main" id="{F84D8194-415E-2669-5A9A-D978F929A9C1}"/>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2F1CFF94-FD4A-82EA-24E5-E123DD70F21D}"/>
              </a:ext>
            </a:extLst>
          </p:cNvPr>
          <p:cNvSpPr txBox="1">
            <a:spLocks/>
          </p:cNvSpPr>
          <p:nvPr/>
        </p:nvSpPr>
        <p:spPr>
          <a:xfrm>
            <a:off x="5293895" y="566487"/>
            <a:ext cx="3583903"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ZA" sz="4400" dirty="0">
                <a:solidFill>
                  <a:schemeClr val="bg1"/>
                </a:solidFill>
                <a:latin typeface="+mn-lt"/>
              </a:rPr>
              <a:t>war graves</a:t>
            </a:r>
          </a:p>
        </p:txBody>
      </p:sp>
    </p:spTree>
    <p:extLst>
      <p:ext uri="{BB962C8B-B14F-4D97-AF65-F5344CB8AC3E}">
        <p14:creationId xmlns:p14="http://schemas.microsoft.com/office/powerpoint/2010/main" val="200941172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7BE03C8-BACF-860F-FF67-098D5D05E111}"/>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5715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Title 1">
            <a:extLst>
              <a:ext uri="{FF2B5EF4-FFF2-40B4-BE49-F238E27FC236}">
                <a16:creationId xmlns:a16="http://schemas.microsoft.com/office/drawing/2014/main" id="{4EA70115-15E9-34AB-2EE7-44AC4B16333E}"/>
              </a:ext>
            </a:extLst>
          </p:cNvPr>
          <p:cNvSpPr txBox="1">
            <a:spLocks/>
          </p:cNvSpPr>
          <p:nvPr/>
        </p:nvSpPr>
        <p:spPr>
          <a:xfrm>
            <a:off x="296780" y="654719"/>
            <a:ext cx="3858125" cy="994306"/>
          </a:xfrm>
          <a:prstGeom prst="roundRect">
            <a:avLst>
              <a:gd name="adj" fmla="val 9641"/>
            </a:avLst>
          </a:prstGeom>
          <a:solidFill>
            <a:srgbClr val="BC010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rtl="0">
              <a:spcBef>
                <a:spcPts val="0"/>
              </a:spcBef>
              <a:spcAft>
                <a:spcPts val="0"/>
              </a:spcAft>
            </a:pPr>
            <a:r>
              <a:rPr lang="en-ZA" sz="4000" b="1" i="0" u="none" strike="noStrike" dirty="0">
                <a:solidFill>
                  <a:schemeClr val="bg1"/>
                </a:solidFill>
                <a:effectLst/>
                <a:latin typeface="+mn-lt"/>
              </a:rPr>
              <a:t>poppy appeal</a:t>
            </a:r>
            <a:endParaRPr lang="en-ZA" sz="4000" b="0" dirty="0">
              <a:solidFill>
                <a:schemeClr val="bg1"/>
              </a:solidFill>
              <a:effectLst/>
              <a:latin typeface="+mn-lt"/>
            </a:endParaRPr>
          </a:p>
        </p:txBody>
      </p:sp>
      <p:sp>
        <p:nvSpPr>
          <p:cNvPr id="2" name="TextBox 1">
            <a:extLst>
              <a:ext uri="{FF2B5EF4-FFF2-40B4-BE49-F238E27FC236}">
                <a16:creationId xmlns:a16="http://schemas.microsoft.com/office/drawing/2014/main" id="{9C8124D5-4ACB-C39D-3D2D-2DDB90AC409B}"/>
              </a:ext>
            </a:extLst>
          </p:cNvPr>
          <p:cNvSpPr txBox="1"/>
          <p:nvPr/>
        </p:nvSpPr>
        <p:spPr>
          <a:xfrm>
            <a:off x="602332" y="6203281"/>
            <a:ext cx="3552573" cy="184666"/>
          </a:xfrm>
          <a:prstGeom prst="rect">
            <a:avLst/>
          </a:prstGeom>
          <a:solidFill>
            <a:srgbClr val="C00000"/>
          </a:solidFill>
        </p:spPr>
        <p:txBody>
          <a:bodyPr wrap="square" rtlCol="0">
            <a:spAutoFit/>
          </a:bodyPr>
          <a:lstStyle/>
          <a:p>
            <a:pPr algn="ctr"/>
            <a:r>
              <a:rPr lang="en-ZA" sz="600" b="0" i="0" dirty="0">
                <a:solidFill>
                  <a:schemeClr val="bg1"/>
                </a:solidFill>
                <a:effectLst/>
                <a:latin typeface="Roboto" panose="02000000000000000000" pitchFamily="2" charset="0"/>
                <a:ea typeface="Roboto" panose="02000000000000000000" pitchFamily="2" charset="0"/>
              </a:rPr>
              <a:t>chrisdorney/Shutterstock.com</a:t>
            </a:r>
            <a:endParaRPr lang="en-ZA" sz="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68003234"/>
      </p:ext>
    </p:extLst>
  </p:cSld>
  <p:clrMapOvr>
    <a:masterClrMapping/>
  </p:clrMapOvr>
  <p:transition spd="slow">
    <p:wipe/>
  </p:transition>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0CC967E-4BD0-3C44-A864-72A1888F40CE}" vid="{2BADD513-B9D4-EF4F-80C3-AA36AFE7134E}"/>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CC967E-4BD0-3C44-A864-72A1888F40CE}" vid="{B6E2F814-394B-5C45-87AF-8821C4E5FC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1219</TotalTime>
  <Words>99</Words>
  <Application>Microsoft Office PowerPoint</Application>
  <PresentationFormat>On-screen Show (4:3)</PresentationFormat>
  <Paragraphs>43</Paragraphs>
  <Slides>19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Twinkl</vt:lpstr>
      <vt:lpstr>Roboto</vt:lpstr>
      <vt:lpstr>Slide Layouts</vt:lpstr>
      <vt:lpstr>Disclaimers/Guidance</vt:lpstr>
      <vt:lpstr>PowerPoint Presentation</vt:lpstr>
      <vt:lpstr>Cenotaph</vt:lpstr>
      <vt:lpstr>poppies</vt:lpstr>
      <vt:lpstr>two-minute silence</vt:lpstr>
      <vt:lpstr>veterans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twinkl twinkl</dc:creator>
  <cp:lastModifiedBy>Gemma King</cp:lastModifiedBy>
  <cp:revision>4</cp:revision>
  <dcterms:created xsi:type="dcterms:W3CDTF">2024-07-10T08:34:24Z</dcterms:created>
  <dcterms:modified xsi:type="dcterms:W3CDTF">2024-11-04T11:26:58Z</dcterms:modified>
</cp:coreProperties>
</file>