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C5CF"/>
    <a:srgbClr val="E8D7DE"/>
    <a:srgbClr val="FFE8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7E737-EC03-4C95-AEF3-0E5CA9E95C1C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128C2-859A-4EF7-9B4E-CBDB380785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193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128C2-859A-4EF7-9B4E-CBDB380785B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41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97115-5495-5AC8-9217-CCDB4E9C8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FFC0F-8891-407A-3D14-E79CAF067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BC223-BC38-20BC-EC9C-C7B78ACB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3FDDD-04D2-CFAC-6CC7-D9BF23759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EC84F-4ECB-BD35-7EC7-4E6947E0C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93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90632-57EB-10F5-35F6-1DC3127E9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F4D8C-85E0-FBC7-A685-8E9FE9E5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9E18E-B758-25D8-22AB-157E923AE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31C9C-5590-B2AA-862F-6B32B20B6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11F7E-B65F-4405-54D9-B79560CB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05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BD5E6-E7EF-E06F-A804-21B06EEC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4BE27-246F-0521-A6B3-C1BCF7B08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51DF8-5CA3-CFC2-EC5B-700DDE8DA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7ED6B-B1AC-04DD-C0AF-DAA166ED5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3BFC0-EB2F-80D6-13B4-0B07AFD96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212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B597-0E4F-C5B8-91BD-D5EE9D03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15B66-8E08-54EB-DAE4-7A53A2E56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30091-40F0-0496-53F7-907645E29C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6801D6-3759-7AEF-C79C-83D3601A9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0875EC-9875-0A17-3204-8A379E30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0AAE-D3DB-352A-C234-3C59E795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16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94529-B790-1F8D-16A9-4C5918ACA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17DEC-B6DE-65E7-1818-313A2397A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8DF020-74F3-09CE-07B2-B2692BC49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0955B-798D-00E6-9B84-3E523F3BAF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2C2524-3CA8-80A5-20B1-D178F4B15F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842E16-F19D-1AF0-98C0-48A63CCE6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FC0765-BE74-BC7B-DAAB-F6F7A38A6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3AB4A4-39D8-221D-8EC3-2BD117D21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54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3529-8920-FB7F-33A6-E54D5FEC1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A2C9AD-1F00-B61F-6CAD-77780F8E9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F22C3-9A14-E03A-D535-13631B52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2983BD-9C77-5526-5530-E3DC8C9EB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80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9A71F7-BB93-44E2-5A94-47028E86B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185FB5-3104-38B1-8B82-AD936715D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774EB-A961-A30A-5AC2-68FAEF7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542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3C853-9BCB-5669-2241-BF5C33BE6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1C7EA-C7EF-B17E-C807-72900D1D8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D82D6-B304-CD63-1A2E-D4E03E0F7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F7BFE-744E-3D35-1BD2-28817123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34CE27-4035-10F3-5624-6858D8A80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2F8D7-2E0F-1FC4-A7BE-E66747CD8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37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F631-C891-0C06-3CD7-A3FB7BD0D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BAACDF-FA0B-B1B0-B06D-A7C5206368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9E6DD-4D54-ADF7-1542-A6A11A776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FCAE8-7AE6-1CF9-E4DB-6738193CD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1A1EE-DD00-8991-5D38-F5A9F10BB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C699D-E959-06CA-1CB6-F7EA15E3C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324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29E48-001F-4EBB-F990-9D8921DA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EC2178-A549-85E4-22E0-7E369B83B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F6A9D-A262-28BD-B994-59BAA38DF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E96C4-A99E-BFF1-596E-9B777A337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32C23-93C2-7CB4-471E-58ADB0D2E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25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785DD-3D00-2AA7-C962-0E7364ECC7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F9ED6-7D8E-BE9D-CAB4-CA29698A7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2291B-069B-60E4-48EE-E5D9962E9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DB682-FB7C-D6CB-DD45-2D215D942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08544-E99D-ABAD-2FB8-E6FF6FC6C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15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FCD6F6-64C6-34B2-B4A5-53FC2A250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38A8A-94EB-3EB0-628C-9B293CB43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299D3-CDB5-F8CD-9755-41839B7E79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01E5D0-A77E-4C6F-A30F-AE6C2A75730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ED80D-43E0-6B9C-4851-A741CD894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9D848-2005-5415-33C9-F7E336051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2ABD6B-24E4-4795-97E2-D48159CEF5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9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EE6B99-708B-4949-3C43-87B7E1D0E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749109"/>
              </p:ext>
            </p:extLst>
          </p:nvPr>
        </p:nvGraphicFramePr>
        <p:xfrm>
          <a:off x="1468138" y="152916"/>
          <a:ext cx="8863330" cy="313436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8863330">
                  <a:extLst>
                    <a:ext uri="{9D8B030D-6E8A-4147-A177-3AD203B41FA5}">
                      <a16:colId xmlns:a16="http://schemas.microsoft.com/office/drawing/2014/main" val="1212897688"/>
                    </a:ext>
                  </a:extLst>
                </a:gridCol>
              </a:tblGrid>
              <a:tr h="167549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9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  <a:latin typeface="Letter-join Basic 40" panose="02000505000000020003" pitchFamily="50" charset="0"/>
                          <a:cs typeface="Leelawadee" panose="020B0502040204020203" pitchFamily="34" charset="-34"/>
                        </a:rPr>
                        <a:t>Big Idea: What happened in 1066? </a:t>
                      </a:r>
                      <a:endParaRPr lang="en-GB" sz="2000" dirty="0">
                        <a:solidFill>
                          <a:schemeClr val="bg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Leelawadee" panose="020B0502040204020203" pitchFamily="34" charset="-34"/>
                      </a:endParaRPr>
                    </a:p>
                  </a:txBody>
                  <a:tcPr marL="68580" marR="68580" marT="0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4728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B72492-2E83-256E-189E-F8AA77654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731829"/>
              </p:ext>
            </p:extLst>
          </p:nvPr>
        </p:nvGraphicFramePr>
        <p:xfrm>
          <a:off x="180523" y="1577162"/>
          <a:ext cx="6818991" cy="24711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2919">
                  <a:extLst>
                    <a:ext uri="{9D8B030D-6E8A-4147-A177-3AD203B41FA5}">
                      <a16:colId xmlns:a16="http://schemas.microsoft.com/office/drawing/2014/main" val="3378462062"/>
                    </a:ext>
                  </a:extLst>
                </a:gridCol>
                <a:gridCol w="4826072">
                  <a:extLst>
                    <a:ext uri="{9D8B030D-6E8A-4147-A177-3AD203B41FA5}">
                      <a16:colId xmlns:a16="http://schemas.microsoft.com/office/drawing/2014/main" val="1775256750"/>
                    </a:ext>
                  </a:extLst>
                </a:gridCol>
              </a:tblGrid>
              <a:tr h="262228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Letter-join Basic 48" panose="02000505000000020003" pitchFamily="50" charset="0"/>
                        </a:rPr>
                        <a:t>Key vocabulary 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Letter-join Basic 48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Letter-join Basic 48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Definition 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016653"/>
                  </a:ext>
                </a:extLst>
              </a:tr>
              <a:tr h="242455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Letter-join Basic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Heir 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Letter-join Basic 48" panose="02000505000000020003" pitchFamily="50" charset="0"/>
                        </a:rPr>
                        <a:t>A person who will become King or Queen.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682593"/>
                  </a:ext>
                </a:extLst>
              </a:tr>
              <a:tr h="235979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Letter-join Basic 40" panose="02000505000000020003" pitchFamily="50" charset="0"/>
                        </a:rPr>
                        <a:t>Rule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CC5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Letter-join Basic 48" panose="02000505000000020003" pitchFamily="50" charset="0"/>
                        </a:rPr>
                        <a:t>Someone in charge of a Country.</a:t>
                      </a:r>
                    </a:p>
                  </a:txBody>
                  <a:tcPr marL="68580" marR="68580" marT="0" marB="0">
                    <a:solidFill>
                      <a:srgbClr val="DCC5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208701"/>
                  </a:ext>
                </a:extLst>
              </a:tr>
              <a:tr h="229433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Letter-join Basic 40" panose="02000505000000020003" pitchFamily="50" charset="0"/>
                        </a:rPr>
                        <a:t>Throne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Letter-join Basic 48" panose="02000505000000020003" pitchFamily="50" charset="0"/>
                        </a:rPr>
                        <a:t>A special chair a King or Queen sits on.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459144"/>
                  </a:ext>
                </a:extLst>
              </a:tr>
              <a:tr h="235979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Letter-join Basic 40" panose="02000505000000020003" pitchFamily="50" charset="0"/>
                        </a:rPr>
                        <a:t>Monarch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CC5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Letter-join Basic 48" panose="02000505000000020003" pitchFamily="50" charset="0"/>
                        </a:rPr>
                        <a:t>A King or Queen who rules a Country. </a:t>
                      </a:r>
                    </a:p>
                  </a:txBody>
                  <a:tcPr marL="68580" marR="68580" marT="0" marB="0">
                    <a:solidFill>
                      <a:srgbClr val="DCC5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916510"/>
                  </a:ext>
                </a:extLst>
              </a:tr>
              <a:tr h="231986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Letter-join Basic 40" panose="02000505000000020003" pitchFamily="50" charset="0"/>
                        </a:rPr>
                        <a:t>Normans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Letter-join Basic 48" panose="02000505000000020003" pitchFamily="50" charset="0"/>
                        </a:rPr>
                        <a:t>The French army led by William of Normandy. 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997826"/>
                  </a:ext>
                </a:extLst>
              </a:tr>
              <a:tr h="307758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Letter-join Basic 40" panose="02000505000000020003" pitchFamily="50" charset="0"/>
                        </a:rPr>
                        <a:t>Saxons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CC5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Letter-join Basic 48" panose="02000505000000020003" pitchFamily="50" charset="0"/>
                        </a:rPr>
                        <a:t>The English army led by Harold Godwinson. </a:t>
                      </a:r>
                    </a:p>
                  </a:txBody>
                  <a:tcPr marL="68580" marR="68580" marT="0" marB="0">
                    <a:solidFill>
                      <a:srgbClr val="DCC5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690219"/>
                  </a:ext>
                </a:extLst>
              </a:tr>
              <a:tr h="242455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Letter-join Basic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Battle of Hastings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Letter-join Basic 48" panose="02000505000000020003" pitchFamily="50" charset="0"/>
                        </a:rPr>
                        <a:t>A battle fought to become the next King of England. 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186203"/>
                  </a:ext>
                </a:extLst>
              </a:tr>
              <a:tr h="471956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Letter-join Basic 40" panose="02000505000000020003" pitchFamily="50" charset="0"/>
                        </a:rPr>
                        <a:t>Bayeux tapestry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CC5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Letter-join Basic 48" panose="02000505000000020003" pitchFamily="50" charset="0"/>
                        </a:rPr>
                        <a:t>A large piece of fabric with handsewn pictures of the Battle of Hastings.</a:t>
                      </a:r>
                    </a:p>
                  </a:txBody>
                  <a:tcPr marL="68580" marR="68580" marT="0" marB="0">
                    <a:solidFill>
                      <a:srgbClr val="DCC5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5551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51B5948-4B06-4E2F-4600-6100D6313C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652216"/>
              </p:ext>
            </p:extLst>
          </p:nvPr>
        </p:nvGraphicFramePr>
        <p:xfrm>
          <a:off x="7151914" y="1601812"/>
          <a:ext cx="4799513" cy="8284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99513">
                  <a:extLst>
                    <a:ext uri="{9D8B030D-6E8A-4147-A177-3AD203B41FA5}">
                      <a16:colId xmlns:a16="http://schemas.microsoft.com/office/drawing/2014/main" val="3520361305"/>
                    </a:ext>
                  </a:extLst>
                </a:gridCol>
              </a:tblGrid>
              <a:tr h="45363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  <a:latin typeface="Letter-join Basic 40" panose="02000505000000020003" pitchFamily="50" charset="0"/>
                        </a:rPr>
                        <a:t>When was 1066?</a:t>
                      </a: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561235"/>
                  </a:ext>
                </a:extLst>
              </a:tr>
              <a:tr h="509649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1066 was almost 1,000 years ago.. It was important time because it decided who would rule England. 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36236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394EB6A-9530-8E96-06BF-E353F2016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070200"/>
              </p:ext>
            </p:extLst>
          </p:nvPr>
        </p:nvGraphicFramePr>
        <p:xfrm>
          <a:off x="7537269" y="2691916"/>
          <a:ext cx="4555850" cy="40148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5850">
                  <a:extLst>
                    <a:ext uri="{9D8B030D-6E8A-4147-A177-3AD203B41FA5}">
                      <a16:colId xmlns:a16="http://schemas.microsoft.com/office/drawing/2014/main" val="3520361305"/>
                    </a:ext>
                  </a:extLst>
                </a:gridCol>
              </a:tblGrid>
              <a:tr h="525703"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What is a monarch? What makes a good monarch?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561235"/>
                  </a:ext>
                </a:extLst>
              </a:tr>
              <a:tr h="3466210">
                <a:tc>
                  <a:txBody>
                    <a:bodyPr/>
                    <a:lstStyle/>
                    <a:p>
                      <a:pPr marL="371475" marR="85725" indent="-28575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A monarch is a King or Queen that rules the country. </a:t>
                      </a:r>
                    </a:p>
                    <a:p>
                      <a:pPr marL="85725" marR="85725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600" b="0" u="sng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b="0" u="sng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To be a good monarch you need to be: </a:t>
                      </a:r>
                    </a:p>
                    <a:p>
                      <a:pPr marL="85725" marR="85725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36236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DBFE4B2-5951-A816-059A-5E33D5AD5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231151"/>
              </p:ext>
            </p:extLst>
          </p:nvPr>
        </p:nvGraphicFramePr>
        <p:xfrm>
          <a:off x="212272" y="552111"/>
          <a:ext cx="11739154" cy="939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2997">
                  <a:extLst>
                    <a:ext uri="{9D8B030D-6E8A-4147-A177-3AD203B41FA5}">
                      <a16:colId xmlns:a16="http://schemas.microsoft.com/office/drawing/2014/main" val="3520361305"/>
                    </a:ext>
                  </a:extLst>
                </a:gridCol>
                <a:gridCol w="3573765">
                  <a:extLst>
                    <a:ext uri="{9D8B030D-6E8A-4147-A177-3AD203B41FA5}">
                      <a16:colId xmlns:a16="http://schemas.microsoft.com/office/drawing/2014/main" val="471564002"/>
                    </a:ext>
                  </a:extLst>
                </a:gridCol>
                <a:gridCol w="2282906">
                  <a:extLst>
                    <a:ext uri="{9D8B030D-6E8A-4147-A177-3AD203B41FA5}">
                      <a16:colId xmlns:a16="http://schemas.microsoft.com/office/drawing/2014/main" val="3762376756"/>
                    </a:ext>
                  </a:extLst>
                </a:gridCol>
                <a:gridCol w="2739486">
                  <a:extLst>
                    <a:ext uri="{9D8B030D-6E8A-4147-A177-3AD203B41FA5}">
                      <a16:colId xmlns:a16="http://schemas.microsoft.com/office/drawing/2014/main" val="1628101271"/>
                    </a:ext>
                  </a:extLst>
                </a:gridCol>
              </a:tblGrid>
              <a:tr h="828485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5th January 1066 </a:t>
                      </a: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Edward the Confessor dies with no heir to the throne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6th January 1066</a:t>
                      </a: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 Harold Godwinson becomes King of England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28</a:t>
                      </a:r>
                      <a:r>
                        <a:rPr lang="en-GB" sz="1050" baseline="3000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th</a:t>
                      </a: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 September 1066</a:t>
                      </a: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William of Normandy lands in England with his army. </a:t>
                      </a: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14</a:t>
                      </a:r>
                      <a:r>
                        <a:rPr lang="en-GB" sz="1050" baseline="3000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th</a:t>
                      </a: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 October 2026</a:t>
                      </a: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Battle of Hastings. Harold is defeated and William of Normandy becomes King of England.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362366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56CF49EC-8ECC-C856-2A09-BFD2B0C23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667" y="4577985"/>
            <a:ext cx="3027053" cy="1886366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B033B1C2-A02E-A2D6-433D-0E65A7D58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761730"/>
              </p:ext>
            </p:extLst>
          </p:nvPr>
        </p:nvGraphicFramePr>
        <p:xfrm>
          <a:off x="98880" y="4343400"/>
          <a:ext cx="7281634" cy="2355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40817">
                  <a:extLst>
                    <a:ext uri="{9D8B030D-6E8A-4147-A177-3AD203B41FA5}">
                      <a16:colId xmlns:a16="http://schemas.microsoft.com/office/drawing/2014/main" val="3520361305"/>
                    </a:ext>
                  </a:extLst>
                </a:gridCol>
                <a:gridCol w="3640817">
                  <a:extLst>
                    <a:ext uri="{9D8B030D-6E8A-4147-A177-3AD203B41FA5}">
                      <a16:colId xmlns:a16="http://schemas.microsoft.com/office/drawing/2014/main" val="3375345090"/>
                    </a:ext>
                  </a:extLst>
                </a:gridCol>
              </a:tblGrid>
              <a:tr h="37978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Who will be the next King? Who was William the Conqueror?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61235"/>
                  </a:ext>
                </a:extLst>
              </a:tr>
              <a:tr h="1975750">
                <a:tc>
                  <a:txBody>
                    <a:bodyPr/>
                    <a:lstStyle/>
                    <a:p>
                      <a:pPr marL="171450" lvl="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 Four different men wanted to be King this included:</a:t>
                      </a:r>
                    </a:p>
                    <a:p>
                      <a:pPr marL="171450" lvl="0" indent="-171450" rtl="0" fontAlgn="base">
                        <a:buFont typeface="Arial" panose="020B0604020202020204" pitchFamily="34" charset="0"/>
                        <a:buChar char="•"/>
                      </a:pPr>
                      <a:endParaRPr lang="en-GB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  <a:ea typeface="+mn-ea"/>
                        <a:cs typeface="+mn-cs"/>
                      </a:endParaRPr>
                    </a:p>
                    <a:p>
                      <a:pPr marL="171450" lvl="0" indent="-171450" rtl="0" fontAlgn="base">
                        <a:buFont typeface="Arial" panose="020B0604020202020204" pitchFamily="34" charset="0"/>
                        <a:buChar char="•"/>
                      </a:pPr>
                      <a:endParaRPr lang="en-GB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  <a:ea typeface="+mn-ea"/>
                        <a:cs typeface="+mn-cs"/>
                      </a:endParaRPr>
                    </a:p>
                    <a:p>
                      <a:pPr marL="171450" lvl="0" indent="-171450" rtl="0" fontAlgn="base">
                        <a:buFont typeface="Arial" panose="020B0604020202020204" pitchFamily="34" charset="0"/>
                        <a:buChar char="•"/>
                      </a:pPr>
                      <a:endParaRPr lang="en-GB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  <a:ea typeface="+mn-ea"/>
                        <a:cs typeface="+mn-cs"/>
                      </a:endParaRPr>
                    </a:p>
                    <a:p>
                      <a:pPr marL="285750" lvl="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​</a:t>
                      </a:r>
                      <a:endParaRPr lang="en-US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5725" marR="85725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William was a cousin of Edward and from a Royal family but lived in France.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285750" lvl="0" indent="-2857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He was a very good ruler in Normandy and thought he could do the same for England.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362366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02CED80C-E6A4-9E5B-3700-E64CA2C5A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169" y="5525098"/>
            <a:ext cx="1132938" cy="1082532"/>
          </a:xfrm>
          <a:prstGeom prst="rect">
            <a:avLst/>
          </a:prstGeom>
        </p:spPr>
      </p:pic>
      <p:pic>
        <p:nvPicPr>
          <p:cNvPr id="24" name="Picture 23" descr="A group of people holding swords&#10;&#10;AI-generated content may be incorrect.">
            <a:extLst>
              <a:ext uri="{FF2B5EF4-FFF2-40B4-BE49-F238E27FC236}">
                <a16:creationId xmlns:a16="http://schemas.microsoft.com/office/drawing/2014/main" id="{DA4DB432-AD7D-B1DC-3FCE-A7E7DD318A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25" t="14190" b="20972"/>
          <a:stretch>
            <a:fillRect/>
          </a:stretch>
        </p:blipFill>
        <p:spPr>
          <a:xfrm>
            <a:off x="321129" y="4922312"/>
            <a:ext cx="3205842" cy="176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29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D14331-3013-3260-C2EE-3C3B37BCE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0D3EC84-4E2F-F561-BA35-5F6355F34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178972"/>
              </p:ext>
            </p:extLst>
          </p:nvPr>
        </p:nvGraphicFramePr>
        <p:xfrm>
          <a:off x="84368" y="3889625"/>
          <a:ext cx="11821884" cy="2763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2201">
                  <a:extLst>
                    <a:ext uri="{9D8B030D-6E8A-4147-A177-3AD203B41FA5}">
                      <a16:colId xmlns:a16="http://schemas.microsoft.com/office/drawing/2014/main" val="3520361305"/>
                    </a:ext>
                  </a:extLst>
                </a:gridCol>
                <a:gridCol w="3516086">
                  <a:extLst>
                    <a:ext uri="{9D8B030D-6E8A-4147-A177-3AD203B41FA5}">
                      <a16:colId xmlns:a16="http://schemas.microsoft.com/office/drawing/2014/main" val="3081415314"/>
                    </a:ext>
                  </a:extLst>
                </a:gridCol>
                <a:gridCol w="2988125">
                  <a:extLst>
                    <a:ext uri="{9D8B030D-6E8A-4147-A177-3AD203B41FA5}">
                      <a16:colId xmlns:a16="http://schemas.microsoft.com/office/drawing/2014/main" val="839871170"/>
                    </a:ext>
                  </a:extLst>
                </a:gridCol>
                <a:gridCol w="2955472">
                  <a:extLst>
                    <a:ext uri="{9D8B030D-6E8A-4147-A177-3AD203B41FA5}">
                      <a16:colId xmlns:a16="http://schemas.microsoft.com/office/drawing/2014/main" val="1460932055"/>
                    </a:ext>
                  </a:extLst>
                </a:gridCol>
              </a:tblGrid>
              <a:tr h="199643">
                <a:tc gridSpan="4"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Letter-join Basic 40" panose="02000505000000020003" pitchFamily="50" charset="0"/>
                        </a:rPr>
                        <a:t>How do we know about the Battle of Hastings?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Letter-join Basic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61235"/>
                  </a:ext>
                </a:extLst>
              </a:tr>
              <a:tr h="315272">
                <a:tc gridSpan="4"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GB" sz="1200" b="0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We know about the </a:t>
                      </a:r>
                      <a:r>
                        <a:rPr lang="en-GB" sz="1200" b="1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Battle of Hastings</a:t>
                      </a:r>
                      <a:r>
                        <a:rPr lang="en-GB" sz="1200" b="0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 because historians use </a:t>
                      </a:r>
                      <a:r>
                        <a:rPr lang="en-GB" sz="1200" b="1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historical clues</a:t>
                      </a:r>
                      <a:r>
                        <a:rPr lang="en-GB" sz="1200" b="0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 from the past.</a:t>
                      </a:r>
                    </a:p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endParaRPr lang="en-GB" sz="11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</a:txBody>
                  <a:tcPr>
                    <a:solidFill>
                      <a:srgbClr val="E8D7DE"/>
                    </a:solidFill>
                  </a:tcPr>
                </a:tc>
                <a:tc hMerge="1"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endParaRPr lang="en-GB" sz="105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</a:txBody>
                  <a:tcPr>
                    <a:solidFill>
                      <a:srgbClr val="E8D7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362366"/>
                  </a:ext>
                </a:extLst>
              </a:tr>
              <a:tr h="1150740">
                <a:tc>
                  <a:txBody>
                    <a:bodyPr/>
                    <a:lstStyle/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r>
                        <a:rPr lang="en-GB" sz="1200" b="0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Bayeux Tapestry </a:t>
                      </a:r>
                    </a:p>
                  </a:txBody>
                  <a:tcPr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r>
                        <a:rPr lang="en-GB" sz="1200" b="0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Armour and weapons discovered.</a:t>
                      </a:r>
                    </a:p>
                  </a:txBody>
                  <a:tcPr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r>
                        <a:rPr lang="en-GB" sz="1200" b="0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Artwork </a:t>
                      </a:r>
                    </a:p>
                  </a:txBody>
                  <a:tcPr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endParaRPr lang="en-GB" sz="1200" b="0" i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r>
                        <a:rPr lang="en-GB" sz="1200" b="0" i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Written records </a:t>
                      </a:r>
                    </a:p>
                  </a:txBody>
                  <a:tcPr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32369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FD0AE72-7963-6AE3-B740-D8B6DD809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835882"/>
              </p:ext>
            </p:extLst>
          </p:nvPr>
        </p:nvGraphicFramePr>
        <p:xfrm>
          <a:off x="108857" y="100726"/>
          <a:ext cx="11906252" cy="34135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6563">
                  <a:extLst>
                    <a:ext uri="{9D8B030D-6E8A-4147-A177-3AD203B41FA5}">
                      <a16:colId xmlns:a16="http://schemas.microsoft.com/office/drawing/2014/main" val="3520361305"/>
                    </a:ext>
                  </a:extLst>
                </a:gridCol>
                <a:gridCol w="2976563">
                  <a:extLst>
                    <a:ext uri="{9D8B030D-6E8A-4147-A177-3AD203B41FA5}">
                      <a16:colId xmlns:a16="http://schemas.microsoft.com/office/drawing/2014/main" val="2099893068"/>
                    </a:ext>
                  </a:extLst>
                </a:gridCol>
                <a:gridCol w="2976563">
                  <a:extLst>
                    <a:ext uri="{9D8B030D-6E8A-4147-A177-3AD203B41FA5}">
                      <a16:colId xmlns:a16="http://schemas.microsoft.com/office/drawing/2014/main" val="2848767068"/>
                    </a:ext>
                  </a:extLst>
                </a:gridCol>
                <a:gridCol w="2976563">
                  <a:extLst>
                    <a:ext uri="{9D8B030D-6E8A-4147-A177-3AD203B41FA5}">
                      <a16:colId xmlns:a16="http://schemas.microsoft.com/office/drawing/2014/main" val="1957164594"/>
                    </a:ext>
                  </a:extLst>
                </a:gridCol>
              </a:tblGrid>
              <a:tr h="27360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Letter-join Basic 48" panose="02000505000000020003" pitchFamily="50" charset="0"/>
                          <a:ea typeface="+mn-ea"/>
                          <a:cs typeface="+mn-cs"/>
                        </a:rPr>
                        <a:t>What happened in 1066?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61235"/>
                  </a:ext>
                </a:extLst>
              </a:tr>
              <a:tr h="2727383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Harold Godwinson took his army the Saxons into battle  against William and the Normans.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Harold and his army made a mistake and broke their shield wall. This led to many of the Saxons being hurt by the Normans.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The Normas continued to attack the Saxons.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Letter-join Basic 48" panose="02000505000000020003" pitchFamily="50" charset="0"/>
                      </a:endParaRPr>
                    </a:p>
                    <a:p>
                      <a:pPr marL="85725" marR="85725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Letter-join Basic 48" panose="02000505000000020003" pitchFamily="50" charset="0"/>
                        </a:rPr>
                        <a:t>Harold was hit by an arrow in the eye and died. William became King.</a:t>
                      </a:r>
                    </a:p>
                  </a:txBody>
                  <a:tcPr marL="68580" marR="68580" marT="0" marB="0">
                    <a:solidFill>
                      <a:srgbClr val="E8D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362366"/>
                  </a:ext>
                </a:extLst>
              </a:tr>
            </a:tbl>
          </a:graphicData>
        </a:graphic>
      </p:graphicFrame>
      <p:pic>
        <p:nvPicPr>
          <p:cNvPr id="9" name="Picture 3">
            <a:extLst>
              <a:ext uri="{FF2B5EF4-FFF2-40B4-BE49-F238E27FC236}">
                <a16:creationId xmlns:a16="http://schemas.microsoft.com/office/drawing/2014/main" id="{B642A728-F995-C3B5-F149-656BE3A2F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7" b="4376"/>
          <a:stretch>
            <a:fillRect/>
          </a:stretch>
        </p:blipFill>
        <p:spPr bwMode="auto">
          <a:xfrm>
            <a:off x="176891" y="476119"/>
            <a:ext cx="2650671" cy="2199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16EB5714-387F-6EB1-CC3A-21A4BC480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4" b="4884"/>
          <a:stretch>
            <a:fillRect/>
          </a:stretch>
        </p:blipFill>
        <p:spPr bwMode="auto">
          <a:xfrm>
            <a:off x="3358244" y="401732"/>
            <a:ext cx="2650671" cy="228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E44DA21A-D0F7-8E4E-C05D-F822C96D8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8" b="4353"/>
          <a:stretch>
            <a:fillRect/>
          </a:stretch>
        </p:blipFill>
        <p:spPr bwMode="auto">
          <a:xfrm>
            <a:off x="6272892" y="401732"/>
            <a:ext cx="2650671" cy="228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B7E4AF41-7D76-3B0B-BBD2-A1524305BD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3" b="4578"/>
          <a:stretch>
            <a:fillRect/>
          </a:stretch>
        </p:blipFill>
        <p:spPr bwMode="auto">
          <a:xfrm>
            <a:off x="9187540" y="401732"/>
            <a:ext cx="2743200" cy="221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14D73B7-D5AF-8E4E-7663-550EF052BF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891" y="4889008"/>
            <a:ext cx="2042473" cy="1320926"/>
          </a:xfrm>
          <a:prstGeom prst="rect">
            <a:avLst/>
          </a:prstGeom>
        </p:spPr>
      </p:pic>
      <p:pic>
        <p:nvPicPr>
          <p:cNvPr id="22" name="Picture 21" descr="A collection of ancient weapons&#10;&#10;AI-generated content may be incorrect.">
            <a:extLst>
              <a:ext uri="{FF2B5EF4-FFF2-40B4-BE49-F238E27FC236}">
                <a16:creationId xmlns:a16="http://schemas.microsoft.com/office/drawing/2014/main" id="{86368B5E-9771-3712-B85C-7F1B49D323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1479" y="4764465"/>
            <a:ext cx="1776180" cy="1320926"/>
          </a:xfrm>
          <a:prstGeom prst="rect">
            <a:avLst/>
          </a:prstGeom>
        </p:spPr>
      </p:pic>
      <p:pic>
        <p:nvPicPr>
          <p:cNvPr id="23" name="Picture 22" descr="A painting of a person riding a horse&#10;&#10;AI-generated content may be incorrect.">
            <a:extLst>
              <a:ext uri="{FF2B5EF4-FFF2-40B4-BE49-F238E27FC236}">
                <a16:creationId xmlns:a16="http://schemas.microsoft.com/office/drawing/2014/main" id="{FA41AC60-A508-3F65-A9C7-5B52E8BC7E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5658" y="4766708"/>
            <a:ext cx="2229028" cy="156681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6942AE-754C-3116-F739-F922EF206E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6088" y="4673438"/>
            <a:ext cx="1199974" cy="1536496"/>
          </a:xfrm>
          <a:prstGeom prst="rect">
            <a:avLst/>
          </a:prstGeom>
        </p:spPr>
      </p:pic>
      <p:pic>
        <p:nvPicPr>
          <p:cNvPr id="26" name="Picture 25" descr="A close up of a text&#10;&#10;AI-generated content may be incorrect.">
            <a:extLst>
              <a:ext uri="{FF2B5EF4-FFF2-40B4-BE49-F238E27FC236}">
                <a16:creationId xmlns:a16="http://schemas.microsoft.com/office/drawing/2014/main" id="{5E2AE5CF-ECD6-AAF4-651D-D39482CFA9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2430" y="4712908"/>
            <a:ext cx="2229028" cy="137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62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83045-9525-4b95-b2ad-a685e9e1db86" xsi:nil="true"/>
    <lcf76f155ced4ddcb4097134ff3c332f xmlns="3de9bdea-46a4-4e74-abd5-a753e455419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06BBE8AC559F479D282BE3E255A0B6" ma:contentTypeVersion="25" ma:contentTypeDescription="Create a new document." ma:contentTypeScope="" ma:versionID="13a24515c90f132baec72451cfa470aa">
  <xsd:schema xmlns:xsd="http://www.w3.org/2001/XMLSchema" xmlns:xs="http://www.w3.org/2001/XMLSchema" xmlns:p="http://schemas.microsoft.com/office/2006/metadata/properties" xmlns:ns2="23183045-9525-4b95-b2ad-a685e9e1db86" xmlns:ns3="3de9bdea-46a4-4e74-abd5-a753e455419c" targetNamespace="http://schemas.microsoft.com/office/2006/metadata/properties" ma:root="true" ma:fieldsID="d64257d76b5bf836f02abd8e99b3cb08" ns2:_="" ns3:_="">
    <xsd:import namespace="23183045-9525-4b95-b2ad-a685e9e1db86"/>
    <xsd:import namespace="3de9bdea-46a4-4e74-abd5-a753e455419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83045-9525-4b95-b2ad-a685e9e1db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3" nillable="true" ma:displayName="Taxonomy Catch All Column" ma:hidden="true" ma:list="{439758fe-0001-4ceb-ae19-59aa8966e098}" ma:internalName="TaxCatchAll" ma:showField="CatchAllData" ma:web="23183045-9525-4b95-b2ad-a685e9e1db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9bdea-46a4-4e74-abd5-a753e45541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cb8bf2ae-68fd-413e-8dbe-708d90cc8f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63FBC2-8AC8-40A0-930F-E1312043635E}">
  <ds:schemaRefs>
    <ds:schemaRef ds:uri="http://schemas.microsoft.com/office/2006/metadata/properties"/>
    <ds:schemaRef ds:uri="http://schemas.microsoft.com/office/infopath/2007/PartnerControls"/>
    <ds:schemaRef ds:uri="23183045-9525-4b95-b2ad-a685e9e1db86"/>
    <ds:schemaRef ds:uri="3de9bdea-46a4-4e74-abd5-a753e455419c"/>
  </ds:schemaRefs>
</ds:datastoreItem>
</file>

<file path=customXml/itemProps2.xml><?xml version="1.0" encoding="utf-8"?>
<ds:datastoreItem xmlns:ds="http://schemas.openxmlformats.org/officeDocument/2006/customXml" ds:itemID="{CA624EDC-37C6-46FA-AEBA-FD94EB720C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897FBD-A4D6-4437-92AD-C4234B8F69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183045-9525-4b95-b2ad-a685e9e1db86"/>
    <ds:schemaRef ds:uri="3de9bdea-46a4-4e74-abd5-a753e4554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377</Words>
  <Application>Microsoft Office PowerPoint</Application>
  <PresentationFormat>Widescreen</PresentationFormat>
  <Paragraphs>114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Letter-join Basic 40</vt:lpstr>
      <vt:lpstr>Letter-join Basic 48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Fowell</dc:creator>
  <cp:lastModifiedBy>Rebecca Fowell</cp:lastModifiedBy>
  <cp:revision>3</cp:revision>
  <dcterms:created xsi:type="dcterms:W3CDTF">2026-07-20T16:29:04Z</dcterms:created>
  <dcterms:modified xsi:type="dcterms:W3CDTF">2026-10-22T13:34:03Z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0x010100EC06BBE8AC559F479D282BE3E255A0B6</vt:lpwstr>
  </property>
</Properties>
</file>